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6" r:id="rId2"/>
    <p:sldId id="299" r:id="rId3"/>
    <p:sldId id="300" r:id="rId4"/>
    <p:sldId id="301" r:id="rId5"/>
    <p:sldId id="302" r:id="rId6"/>
    <p:sldId id="303" r:id="rId7"/>
    <p:sldId id="282" r:id="rId8"/>
    <p:sldId id="271" r:id="rId9"/>
    <p:sldId id="285" r:id="rId10"/>
    <p:sldId id="266" r:id="rId11"/>
    <p:sldId id="272" r:id="rId12"/>
    <p:sldId id="268" r:id="rId13"/>
    <p:sldId id="269" r:id="rId14"/>
    <p:sldId id="270" r:id="rId15"/>
    <p:sldId id="275" r:id="rId16"/>
    <p:sldId id="276" r:id="rId17"/>
    <p:sldId id="298" r:id="rId18"/>
    <p:sldId id="296" r:id="rId19"/>
    <p:sldId id="297" r:id="rId20"/>
    <p:sldId id="288" r:id="rId21"/>
    <p:sldId id="289" r:id="rId22"/>
    <p:sldId id="290" r:id="rId23"/>
    <p:sldId id="291" r:id="rId24"/>
    <p:sldId id="292" r:id="rId25"/>
    <p:sldId id="293" r:id="rId26"/>
    <p:sldId id="294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A19F"/>
    <a:srgbClr val="112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407"/>
  </p:normalViewPr>
  <p:slideViewPr>
    <p:cSldViewPr snapToGrid="0" snapToObjects="1">
      <p:cViewPr varScale="1">
        <p:scale>
          <a:sx n="85" d="100"/>
          <a:sy n="85" d="100"/>
        </p:scale>
        <p:origin x="93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320CA9-26CA-8942-8E1C-9F51C3F2370E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C3F2B7-F2B9-DE40-85CB-FB8C44ED88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01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3F2B7-F2B9-DE40-85CB-FB8C44ED883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8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3F2B7-F2B9-DE40-85CB-FB8C44ED883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19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3F2B7-F2B9-DE40-85CB-FB8C44ED883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49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3F2B7-F2B9-DE40-85CB-FB8C44ED883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93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3F2B7-F2B9-DE40-85CB-FB8C44ED883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753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3F2B7-F2B9-DE40-85CB-FB8C44ED883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1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3F2B7-F2B9-DE40-85CB-FB8C44ED883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25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3F2B7-F2B9-DE40-85CB-FB8C44ED883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94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3F2B7-F2B9-DE40-85CB-FB8C44ED883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0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93A70-4B96-9243-951D-F421C57CC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40D7C-2BAC-264A-BFA8-F56DADA48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DB381-4610-A242-AD2F-38D1B04E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467B7-542D-2741-9770-1ED4477AF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6C927-F524-F24C-95BB-7B11C3CFD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8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EA41D-D621-BF4F-9CCB-DB3AAC992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8EA80-BC01-9E47-9BC7-774910D56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615A2-737D-AD40-A9AB-41DDCBBB9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E096-7ACF-E046-8BC0-67576A1A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332EA-6001-8641-8F7C-F32780D6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74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4B3769-95A5-2E4B-9074-C7E0FCBBFF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27ABD-04CE-564D-9C10-48C850053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532A3-5399-E84F-9863-614E8071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A1EE5-2965-544D-971D-2E4B61F3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4DEB2-A427-664A-ADA7-AD2AC485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75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F4B55-4915-FC47-93ED-9836606E1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F4A1B-F0BB-7B41-AB9F-60B81C220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5CB21-5CC8-CC45-94DE-0A8ECA4DC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C2D41-F266-0549-9019-ADBEFB9C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BAB97-6416-9942-98A1-2292B578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44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A92FF-4DD3-BA45-BAEF-CFA7C160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4BD74-3D7D-A046-B567-68EF8DBDA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65B6D-55A4-CE42-AEF0-9E599C0CE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A794D-51CB-594E-A7B6-D5824C9EA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BED57-50D9-2342-9CA3-47F4DDBA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41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D0519-1C91-744A-AAB3-A4880CE3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49035-84A4-104B-A628-E96C0750FB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3B8D5-E307-E144-83B4-90359BFF3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0F66F-295D-4E4E-A812-8CEA3F8F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DF430-A5F4-8C4D-87C3-A0999536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ACB3EF-C470-C344-B09E-9A0D313A6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551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65C-AB92-CD44-B60B-ED5DA7552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B1DD2-D8E9-6F4E-BE2E-44CFF3B97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1FAFC6-763B-6048-8E45-A2951FC64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ACEF55-5352-0241-9848-94025E46F2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96C6D3-AA45-4E46-8FD3-7A2F73B51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92A86-3DEE-9643-9A9C-4F016C4D2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5951A-BB43-BD43-B71C-C10425AAE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E068DC-D995-C74B-BD7D-2116DA85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4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2DD77-CA9F-B541-BAE3-24E5FD62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1565EF-14AE-EB40-8FF0-8CB0D583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3C1922-ED48-2D42-B353-D46447098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6BA26-39D3-1942-82A5-A470362E4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2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9E9D4C-9D2D-FA45-86FA-A1A785F9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D277CD-D252-BD4D-BAE4-DFF9EC20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5A48C-B9FA-6140-852C-4FE5CD5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820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C276A-2343-9A40-AD8C-DDC1C257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3B282-E84F-9A40-9B22-7D8AFA697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0B079-66FF-C04F-8AF4-78C8F0935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B5BCF-7884-D44D-A2A9-016FC904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C4E31-0345-9744-AE0C-0325F07FC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C1AAE-CEFA-8146-9FD9-11A3949A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6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CFAF-A25B-F741-AD1D-D86A22E4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D14F4A-C7B9-4248-A13D-519958319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47B6F7-DCA9-D645-8FE8-A6EC7C5BB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0E8E5C-03A2-EC4F-B9C0-71141FE96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B08F2-2E8C-804C-A87D-A297E313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5096BC-8739-B541-B77D-44A1A9F42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54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5E4495-F8CE-014A-AF7A-0533E2F0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FD7AD-0702-5047-9B76-41568A29B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060CC-9FAA-994C-846E-31D730D38D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6C694-C4AE-204E-9A35-6F9B058E1DD9}" type="datetimeFigureOut">
              <a:rPr lang="en-US" smtClean="0"/>
              <a:t>7/19/2022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2729D-005A-2A44-B433-788755814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F3B11-9A3F-D045-A8DF-8AF366962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A84C2-4AD0-5A41-838E-2B902BA54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55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2590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WORKING WITH THE MEDIA</a:t>
            </a:r>
            <a:br>
              <a:rPr lang="en-US" b="1" dirty="0"/>
            </a:br>
            <a:r>
              <a:rPr lang="en-US" b="1" dirty="0"/>
              <a:t>WHILE IN CRISIS MODE</a:t>
            </a:r>
            <a:br>
              <a:rPr lang="en-US" b="1" dirty="0"/>
            </a:br>
            <a:r>
              <a:rPr lang="en-US" b="1" dirty="0"/>
              <a:t> </a:t>
            </a:r>
            <a:br>
              <a:rPr lang="en-US" b="1" dirty="0"/>
            </a:br>
            <a:r>
              <a:rPr lang="en-US" dirty="0" err="1"/>
              <a:t>WNY</a:t>
            </a:r>
            <a:r>
              <a:rPr lang="en-US" dirty="0"/>
              <a:t> Education Law Conference</a:t>
            </a:r>
            <a:br>
              <a:rPr lang="en-US" dirty="0"/>
            </a:br>
            <a:r>
              <a:rPr lang="en-US" dirty="0"/>
              <a:t>August 3, 2022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04" y="272562"/>
            <a:ext cx="2717373" cy="87762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84476" y="304218"/>
            <a:ext cx="5569324" cy="114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35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4B99-30B1-A543-A8E3-291D86B7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80" y="367111"/>
            <a:ext cx="8967531" cy="108398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YOUR CRISIS MANAGEMENT RESPONSIBILITY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F3FE-D9B5-BB4E-A817-D3B17CC5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62" y="1441981"/>
            <a:ext cx="5694237" cy="4930532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OBJECTIVE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End the crisis as quickly as possible and return to business-as-usual – with credibility and reputation intact.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IT’S ABOUT TIME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 A crisis is measured in time, not the severity of the crisis event. How fast and effectively you respond has everything to do with when you get back to normal.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Gotham 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A552-BFAF-7248-97BF-1258547CFC44}"/>
              </a:ext>
            </a:extLst>
          </p:cNvPr>
          <p:cNvSpPr txBox="1"/>
          <p:nvPr/>
        </p:nvSpPr>
        <p:spPr>
          <a:xfrm>
            <a:off x="7268135" y="3304286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Medium" panose="02000604030000020004" pitchFamily="2" charset="0"/>
              </a:rPr>
              <a:t>PHOTO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4413F-B950-A7D4-737A-5644BCA25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04" y="1833756"/>
            <a:ext cx="4906297" cy="367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51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4B99-30B1-A543-A8E3-291D86B7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37" y="478128"/>
            <a:ext cx="10523621" cy="12013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Gotham Medium" panose="02000604030000020004" pitchFamily="2" charset="0"/>
              </a:rPr>
              <a:t>RULE 1: </a:t>
            </a:r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IF BAD NEWS IS GOING TO COME OUT ANYWAY, YOU SHOULD RELEASE IT </a:t>
            </a:r>
            <a:r>
              <a:rPr lang="en-US" sz="3600" b="1" i="1" dirty="0">
                <a:solidFill>
                  <a:srgbClr val="112334"/>
                </a:solidFill>
                <a:latin typeface="Gotham Medium" panose="02000604030000020004" pitchFamily="2" charset="0"/>
              </a:rPr>
              <a:t>ALL</a:t>
            </a:r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, PROACTIVELY AND PREEMPTIVELY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F3FE-D9B5-BB4E-A817-D3B17CC5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8" y="1730414"/>
            <a:ext cx="3984580" cy="4649458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You only get one chance to make a good first impression.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Admitting mistakes can earn forgiveness.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Defuses anger, suspicion.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Helps the story fade.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Increases your credibility.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  <a:latin typeface="Gotham 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A552-BFAF-7248-97BF-1258547CFC44}"/>
              </a:ext>
            </a:extLst>
          </p:cNvPr>
          <p:cNvSpPr txBox="1"/>
          <p:nvPr/>
        </p:nvSpPr>
        <p:spPr>
          <a:xfrm>
            <a:off x="7268135" y="3304286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Medium" panose="02000604030000020004" pitchFamily="2" charset="0"/>
              </a:rPr>
              <a:t>PHOTO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D934481-D4FF-2EC3-3D3F-211784C4C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810" y="1821466"/>
            <a:ext cx="6585428" cy="370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23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4B99-30B1-A543-A8E3-291D86B7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305" y="367112"/>
            <a:ext cx="9529563" cy="108398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Gotham Medium" panose="02000604030000020004" pitchFamily="2" charset="0"/>
              </a:rPr>
              <a:t>RULE 2: </a:t>
            </a:r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SHARE BAD NEWS WITH FRIENDS FIRST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F3FE-D9B5-BB4E-A817-D3B17CC5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305" y="1818208"/>
            <a:ext cx="6867056" cy="5039792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Internal communications first. Share news and your response so your friends know. Show loyalty.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Develop media relationships before crisis.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You want friends and stakeholders to defend and support you. Don’t give them reasons not to. Hear it from you, not the media.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Today, all employee communications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are public statements.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Gotham 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A552-BFAF-7248-97BF-1258547CFC44}"/>
              </a:ext>
            </a:extLst>
          </p:cNvPr>
          <p:cNvSpPr txBox="1"/>
          <p:nvPr/>
        </p:nvSpPr>
        <p:spPr>
          <a:xfrm>
            <a:off x="7268135" y="3304286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Medium" panose="02000604030000020004" pitchFamily="2" charset="0"/>
              </a:rPr>
              <a:t>PHOTO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A8095-4641-48C7-9F1C-DBCDF0AEF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112" y="1309202"/>
            <a:ext cx="3758583" cy="37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11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4B99-30B1-A543-A8E3-291D86B7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5" y="-50564"/>
            <a:ext cx="10445345" cy="1439297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Gotham Medium" panose="02000604030000020004" pitchFamily="2" charset="0"/>
              </a:rPr>
              <a:t>RULE 3: </a:t>
            </a:r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TAKE ALL YOUR HITS IN ONE 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F3FE-D9B5-BB4E-A817-D3B17CC5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426" y="1388733"/>
            <a:ext cx="4630648" cy="4008812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When your crisis response comes out piecemeal, the story lingers and damages your reputation more. 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Research indicates when a negative story is repeated six to 10 times, perception is reinforced, eventually becoming “truth.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Gotham 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A552-BFAF-7248-97BF-1258547CFC44}"/>
              </a:ext>
            </a:extLst>
          </p:cNvPr>
          <p:cNvSpPr txBox="1"/>
          <p:nvPr/>
        </p:nvSpPr>
        <p:spPr>
          <a:xfrm>
            <a:off x="7268135" y="3304286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Medium" panose="02000604030000020004" pitchFamily="2" charset="0"/>
              </a:rPr>
              <a:t>PHOTO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94EFD-E652-442A-982C-AADAD595D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448" y="1596877"/>
            <a:ext cx="6098866" cy="341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18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4B99-30B1-A543-A8E3-291D86B7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623785"/>
            <a:ext cx="11261558" cy="108398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Gotham Medium" panose="02000604030000020004" pitchFamily="2" charset="0"/>
              </a:rPr>
              <a:t>RULE 4: </a:t>
            </a:r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ANSWER TOUGH QUESTIONS BEFORE THEY’RE ASKED OR BE READY TO ANSWER THEM FULLY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F3FE-D9B5-BB4E-A817-D3B17CC5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906" y="2112214"/>
            <a:ext cx="4836789" cy="4680519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Anticipate the most uncomfortable questions and answer them completely in your opening statement.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You’ll defuse anger, suspicion and hostility because you won’t appear to be trying to hide or evade responsibility.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Gotham Light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7B14E-319E-AA44-CC90-58F46F04A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67" y="1976283"/>
            <a:ext cx="6461200" cy="33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37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4B99-30B1-A543-A8E3-291D86B7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54" y="334696"/>
            <a:ext cx="11024363" cy="138147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Gotham Medium" panose="02000604030000020004" pitchFamily="2" charset="0"/>
              </a:rPr>
              <a:t>RULE 5: </a:t>
            </a:r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FACTS DISSOLVE RUMORS AND SPECULATION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F3FE-D9B5-BB4E-A817-D3B17CC5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814" y="1936007"/>
            <a:ext cx="4080117" cy="4960128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Deliver facts fast.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Speculation creates uncertainty. Actions count far more than your words.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 If you show you know what the problem is, and you’re working on it, you reassure that you are not ducking or hiding.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Gotham 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A552-BFAF-7248-97BF-1258547CFC44}"/>
              </a:ext>
            </a:extLst>
          </p:cNvPr>
          <p:cNvSpPr txBox="1"/>
          <p:nvPr/>
        </p:nvSpPr>
        <p:spPr>
          <a:xfrm>
            <a:off x="7268135" y="3304286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Medium" panose="02000604030000020004" pitchFamily="2" charset="0"/>
              </a:rPr>
              <a:t>PHOTO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9EF221-7F08-4073-8881-DC036EA60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80" y="1902104"/>
            <a:ext cx="6015927" cy="320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50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4B99-30B1-A543-A8E3-291D86B7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09" y="-98323"/>
            <a:ext cx="10686956" cy="176980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THE FLIP SIDE OF FACTS FAST? THE THREE D’s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F3FE-D9B5-BB4E-A817-D3B17CC5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09" y="1852777"/>
            <a:ext cx="4072719" cy="5247745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How not to do it: </a:t>
            </a:r>
            <a:br>
              <a:rPr lang="en-US" dirty="0">
                <a:solidFill>
                  <a:prstClr val="black"/>
                </a:solidFill>
              </a:rPr>
            </a:br>
            <a:r>
              <a:rPr lang="en-US" dirty="0">
                <a:solidFill>
                  <a:prstClr val="black"/>
                </a:solidFill>
              </a:rPr>
              <a:t>Use the “death strategy,” aka, the Cover Up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DENY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DELAY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DECEIVE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Also, ‘no comment’ is not an option.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Gotham 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A552-BFAF-7248-97BF-1258547CFC44}"/>
              </a:ext>
            </a:extLst>
          </p:cNvPr>
          <p:cNvSpPr txBox="1"/>
          <p:nvPr/>
        </p:nvSpPr>
        <p:spPr>
          <a:xfrm>
            <a:off x="7268135" y="3304286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Medium" panose="02000604030000020004" pitchFamily="2" charset="0"/>
              </a:rPr>
              <a:t>PHOTO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BCB6B-E38B-46EF-AC9F-CAFB29BC9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968" y="1846443"/>
            <a:ext cx="6941359" cy="364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45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112334"/>
                </a:solidFill>
                <a:latin typeface="Gotham Medium" panose="02000604030000020004" pitchFamily="2" charset="0"/>
              </a:rPr>
              <a:t>BELIEFS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Good, bad, or indifferent, you should be communicating regularly with stakeholders and have meaningful conversations to build relationships.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There should be a consistent message shared for: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/>
              <a:t>Transparency		=		Trust</a:t>
            </a:r>
          </a:p>
          <a:p>
            <a:pPr marL="0" indent="0">
              <a:buNone/>
            </a:pPr>
            <a:r>
              <a:rPr lang="en-US" b="1" dirty="0"/>
              <a:t>	Accuracy		=   		Credibility</a:t>
            </a:r>
          </a:p>
          <a:p>
            <a:pPr marL="0" indent="0">
              <a:buNone/>
            </a:pPr>
            <a:r>
              <a:rPr lang="en-US" b="1" dirty="0"/>
              <a:t>	Frequency		=		Accountability</a:t>
            </a:r>
          </a:p>
          <a:p>
            <a:pPr marL="0" indent="0">
              <a:buNone/>
            </a:pPr>
            <a:r>
              <a:rPr lang="en-US" b="1" dirty="0"/>
              <a:t>	Availability	   </a:t>
            </a:r>
            <a:r>
              <a:rPr lang="en-US" b="1"/>
              <a:t>	=</a:t>
            </a:r>
            <a:r>
              <a:rPr lang="en-US" b="1" dirty="0"/>
              <a:t>		Accessibility	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In a crisis, these are </a:t>
            </a:r>
            <a:r>
              <a:rPr lang="en-US" u="sng" dirty="0"/>
              <a:t>magnified</a:t>
            </a:r>
            <a:r>
              <a:rPr lang="en-US" dirty="0"/>
              <a:t> and can be damaged.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03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BELIEFS AND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Transactional Vs. Transformative Communication</a:t>
            </a:r>
          </a:p>
          <a:p>
            <a:pPr lvl="1"/>
            <a:r>
              <a:rPr lang="en-US" sz="32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Some information shared is transactional</a:t>
            </a:r>
          </a:p>
          <a:p>
            <a:pPr lvl="2"/>
            <a:r>
              <a:rPr lang="en-US" sz="28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Did you communicate it?  Yes or No?</a:t>
            </a:r>
          </a:p>
          <a:p>
            <a:pPr lvl="3"/>
            <a:r>
              <a:rPr lang="en-US" sz="26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Policy and procedures</a:t>
            </a:r>
          </a:p>
          <a:p>
            <a:pPr lvl="3"/>
            <a:r>
              <a:rPr lang="en-US" sz="26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Health and safety updates</a:t>
            </a:r>
          </a:p>
          <a:p>
            <a:pPr lvl="2"/>
            <a:r>
              <a:rPr lang="en-US" sz="28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Some information shared is transformative</a:t>
            </a:r>
          </a:p>
          <a:p>
            <a:pPr lvl="3"/>
            <a:r>
              <a:rPr lang="en-US" sz="26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Provides value- impact, growth, and development that allows you to build relationships with stakeholders – foundation based on the beliefs</a:t>
            </a:r>
          </a:p>
          <a:p>
            <a:pPr lvl="4"/>
            <a:r>
              <a:rPr lang="en-US" sz="26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Two-way communication</a:t>
            </a:r>
          </a:p>
          <a:p>
            <a:pPr lvl="4"/>
            <a:r>
              <a:rPr lang="en-US" sz="26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Work that showcases and/or highlights the programs, initiatives and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273086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HAVE A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Have a crisis communications plan and review it thoroughly and regularly</a:t>
            </a:r>
          </a:p>
          <a:p>
            <a:pPr lvl="1"/>
            <a:r>
              <a:rPr lang="en-US" sz="32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Clear chain of command for input/output of information</a:t>
            </a:r>
          </a:p>
          <a:p>
            <a:pPr lvl="1"/>
            <a:r>
              <a:rPr lang="en-US" sz="32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Proper coordination with local law enforcement</a:t>
            </a:r>
          </a:p>
          <a:p>
            <a:pPr lvl="1"/>
            <a:r>
              <a:rPr lang="en-US" sz="32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Prepared and approved media statement in coordination with legal counsel and/or local law enforcement</a:t>
            </a:r>
          </a:p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Communicate with leadership and administrative teams regularly, not just when there is a crisis</a:t>
            </a:r>
          </a:p>
          <a:p>
            <a:pPr lvl="1"/>
            <a:r>
              <a:rPr lang="en-US" sz="32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Follow-up is key</a:t>
            </a:r>
          </a:p>
          <a:p>
            <a:pPr lvl="1"/>
            <a:r>
              <a:rPr lang="en-US" sz="32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Talk through situations and concerns</a:t>
            </a:r>
          </a:p>
          <a:p>
            <a:pPr lvl="1"/>
            <a:r>
              <a:rPr lang="en-US" sz="32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Anticipate outcomes</a:t>
            </a:r>
          </a:p>
          <a:p>
            <a:pPr lvl="1"/>
            <a:r>
              <a:rPr lang="en-US" sz="32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Preparation is essential</a:t>
            </a:r>
          </a:p>
          <a:p>
            <a:pPr lvl="2"/>
            <a:r>
              <a:rPr lang="en-US" sz="28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Pay attention to local and national stories/trends and how that could impact your District/stakeholders</a:t>
            </a:r>
          </a:p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  <a:ea typeface="+mj-ea"/>
                <a:cs typeface="+mj-cs"/>
              </a:rPr>
              <a:t>Be responsible to stakeholder questions and concerns</a:t>
            </a:r>
          </a:p>
        </p:txBody>
      </p:sp>
    </p:spTree>
    <p:extLst>
      <p:ext uri="{BB962C8B-B14F-4D97-AF65-F5344CB8AC3E}">
        <p14:creationId xmlns:p14="http://schemas.microsoft.com/office/powerpoint/2010/main" val="3735739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CRISES HAPPEN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Every district will be touched by crisis</a:t>
            </a:r>
          </a:p>
          <a:p>
            <a:r>
              <a:rPr lang="en-US" dirty="0"/>
              <a:t>Bomb threats</a:t>
            </a:r>
          </a:p>
          <a:p>
            <a:r>
              <a:rPr lang="en-US" dirty="0"/>
              <a:t>Guns</a:t>
            </a:r>
          </a:p>
          <a:p>
            <a:r>
              <a:rPr lang="en-US" dirty="0"/>
              <a:t>Sexual harassment </a:t>
            </a:r>
          </a:p>
          <a:p>
            <a:r>
              <a:rPr lang="en-US" dirty="0"/>
              <a:t>Bus accidents</a:t>
            </a:r>
          </a:p>
          <a:p>
            <a:r>
              <a:rPr lang="en-US" dirty="0"/>
              <a:t>Fires</a:t>
            </a:r>
          </a:p>
          <a:p>
            <a:r>
              <a:rPr lang="en-US" dirty="0"/>
              <a:t>Embezzlement</a:t>
            </a:r>
          </a:p>
          <a:p>
            <a:pPr marL="0" indent="0">
              <a:buNone/>
            </a:pPr>
            <a:r>
              <a:rPr lang="en-US" dirty="0"/>
              <a:t>Remember-No district is exempt- It can and eventually will happen in your district.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711" y="2184156"/>
            <a:ext cx="3666442" cy="245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11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4484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LEGAL CONCERNS ABOUT PUBLIC COMMENTS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Law of Torts</a:t>
            </a:r>
          </a:p>
          <a:p>
            <a:pPr lvl="1"/>
            <a:r>
              <a:rPr lang="en-US" dirty="0"/>
              <a:t>Defamation</a:t>
            </a:r>
          </a:p>
          <a:p>
            <a:pPr lvl="1"/>
            <a:r>
              <a:rPr lang="en-US" dirty="0"/>
              <a:t>"Stigma“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Other Statutes Impacting </a:t>
            </a:r>
          </a:p>
          <a:p>
            <a:pPr marL="0" indent="0">
              <a:buNone/>
            </a:pPr>
            <a:r>
              <a:rPr lang="en-US" dirty="0"/>
              <a:t>District’s Response: </a:t>
            </a:r>
          </a:p>
          <a:p>
            <a:pPr lvl="1"/>
            <a:r>
              <a:rPr lang="en-US" dirty="0"/>
              <a:t>Freedom of Information Law ("FOIL")</a:t>
            </a:r>
          </a:p>
          <a:p>
            <a:pPr lvl="1"/>
            <a:r>
              <a:rPr lang="en-US" dirty="0"/>
              <a:t>Family Educational Rights and Privacy Act ("</a:t>
            </a:r>
            <a:r>
              <a:rPr lang="en-US" dirty="0" err="1"/>
              <a:t>FERPA</a:t>
            </a:r>
            <a:r>
              <a:rPr lang="en-US" dirty="0"/>
              <a:t>")</a:t>
            </a:r>
          </a:p>
          <a:p>
            <a:pPr lvl="1"/>
            <a:r>
              <a:rPr lang="en-US" dirty="0"/>
              <a:t>New York State Education Law § 2-d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076" y="1816833"/>
            <a:ext cx="4752608" cy="26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64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solidFill>
                  <a:srgbClr val="112334"/>
                </a:solidFill>
                <a:latin typeface="Gotham Medium" panose="02000604030000020004" pitchFamily="2" charset="0"/>
              </a:rPr>
              <a:t>Some People’s Inherent Distrust of Media May Impact Message / Method Used to Communicate that Message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"If you don't read the newspaper,</a:t>
            </a:r>
          </a:p>
          <a:p>
            <a:pPr marL="0" indent="0">
              <a:buNone/>
            </a:pPr>
            <a:r>
              <a:rPr lang="en-US" dirty="0"/>
              <a:t>          you're uninformed.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If you do read the newspaper,</a:t>
            </a:r>
          </a:p>
          <a:p>
            <a:pPr marL="0" indent="0">
              <a:buNone/>
            </a:pPr>
            <a:r>
              <a:rPr lang="en-US" dirty="0"/>
              <a:t>          you're </a:t>
            </a:r>
            <a:r>
              <a:rPr lang="en-US" dirty="0" err="1"/>
              <a:t>mis</a:t>
            </a:r>
            <a:r>
              <a:rPr lang="en-US" dirty="0"/>
              <a:t>-informed."</a:t>
            </a:r>
          </a:p>
          <a:p>
            <a:pPr marL="0" indent="0">
              <a:buNone/>
            </a:pPr>
            <a:r>
              <a:rPr lang="en-US" dirty="0"/>
              <a:t>              --   Mark Twain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469" y="1976804"/>
            <a:ext cx="5875459" cy="428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5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SOME DO’S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Get the facts</a:t>
            </a:r>
          </a:p>
          <a:p>
            <a:r>
              <a:rPr lang="en-US" dirty="0"/>
              <a:t>Prepare</a:t>
            </a:r>
          </a:p>
          <a:p>
            <a:r>
              <a:rPr lang="en-US" dirty="0"/>
              <a:t>Answer the questions asked</a:t>
            </a:r>
          </a:p>
          <a:p>
            <a:r>
              <a:rPr lang="en-US" dirty="0"/>
              <a:t>Ask for “</a:t>
            </a:r>
            <a:r>
              <a:rPr lang="en-US" dirty="0" err="1"/>
              <a:t>readbacks</a:t>
            </a:r>
            <a:r>
              <a:rPr lang="en-US" dirty="0"/>
              <a:t>” and/or "do overs"</a:t>
            </a:r>
          </a:p>
          <a:p>
            <a:r>
              <a:rPr lang="en-US" dirty="0"/>
              <a:t>Be consistent</a:t>
            </a:r>
          </a:p>
          <a:p>
            <a:r>
              <a:rPr lang="en-US" dirty="0"/>
              <a:t>Know the distinctions between "off the record" and "on background“ – and be clear at the beginning of conversation with media member(s).</a:t>
            </a:r>
          </a:p>
          <a:p>
            <a:r>
              <a:rPr lang="en-US" dirty="0"/>
              <a:t>Know who in the media can be trusted</a:t>
            </a:r>
          </a:p>
          <a:p>
            <a:endParaRPr lang="en-US" sz="3600" dirty="0">
              <a:solidFill>
                <a:srgbClr val="112334"/>
              </a:solidFill>
              <a:latin typeface="Gotham Medium" panose="02000604030000020004" pitchFamily="2" charset="0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4522" y="483577"/>
            <a:ext cx="4078165" cy="34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40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SOME DON’TS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Do not volunteer needless information</a:t>
            </a:r>
          </a:p>
          <a:p>
            <a:pPr lvl="1"/>
            <a:r>
              <a:rPr lang="en-US" dirty="0"/>
              <a:t>Admissions that could later be harmful in litigation</a:t>
            </a:r>
          </a:p>
          <a:p>
            <a:pPr lvl="1"/>
            <a:r>
              <a:rPr lang="en-US" dirty="0"/>
              <a:t>Avenues for discovery that may be otherwise unknown to adverse party</a:t>
            </a:r>
          </a:p>
          <a:p>
            <a:r>
              <a:rPr lang="en-US" dirty="0"/>
              <a:t>Do not place blame</a:t>
            </a:r>
          </a:p>
          <a:p>
            <a:r>
              <a:rPr lang="en-US" dirty="0"/>
              <a:t>Do not distort the truth – "Guild the Lilly"</a:t>
            </a:r>
          </a:p>
          <a:p>
            <a:r>
              <a:rPr lang="en-US" dirty="0"/>
              <a:t>Do not be afraid to state, "I don't know, but will find out.“</a:t>
            </a:r>
          </a:p>
          <a:p>
            <a:r>
              <a:rPr lang="en-US" dirty="0"/>
              <a:t>Do not overpromise that the District will take a certain specific action (</a:t>
            </a:r>
            <a:r>
              <a:rPr lang="en-US" i="1" dirty="0"/>
              <a:t>e.g. </a:t>
            </a:r>
            <a:r>
              <a:rPr lang="en-US" dirty="0"/>
              <a:t>terminate someone’s employment)</a:t>
            </a:r>
          </a:p>
          <a:p>
            <a:r>
              <a:rPr lang="en-US" dirty="0"/>
              <a:t>Do not create an artificial deadline for District to take action(s)</a:t>
            </a:r>
          </a:p>
          <a:p>
            <a:r>
              <a:rPr lang="en-US" dirty="0"/>
              <a:t>Do not make statements that restrict the District’s ability to later pivot to another course -- if facts and/or circumstances warrant  such a change</a:t>
            </a:r>
          </a:p>
          <a:p>
            <a:endParaRPr lang="en-US" sz="3600" dirty="0">
              <a:solidFill>
                <a:srgbClr val="112334"/>
              </a:solidFill>
              <a:latin typeface="Gotham Medium" panose="02000604030000020004" pitchFamily="2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823" y="365125"/>
            <a:ext cx="3159735" cy="19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30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SHOULD YOUR ATTORNEY BE THE SPOKESPERSON?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Opinions are divided:</a:t>
            </a: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3200" dirty="0">
                <a:latin typeface="Gotham Medium" panose="02000604030000020004" pitchFamily="2" charset="0"/>
                <a:ea typeface="+mj-ea"/>
                <a:cs typeface="+mj-cs"/>
              </a:rPr>
              <a:t>Using an attorney as a spokesperson may look like there's something to hide; BUT</a:t>
            </a:r>
          </a:p>
          <a:p>
            <a:pPr marL="800100" lvl="1" indent="-342900"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3200" dirty="0">
                <a:latin typeface="Gotham Medium" panose="02000604030000020004" pitchFamily="2" charset="0"/>
                <a:ea typeface="+mj-ea"/>
                <a:cs typeface="+mj-cs"/>
              </a:rPr>
              <a:t>Sometimes the attorney will know best what information can and cannot be made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If the message is litigation-related, the attorney is probably the best choice as the spokesperson.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The press prefers a high ranking official or officials with the District.</a:t>
            </a:r>
          </a:p>
          <a:p>
            <a:endParaRPr lang="en-US" sz="3600" dirty="0">
              <a:solidFill>
                <a:srgbClr val="112334"/>
              </a:solidFill>
              <a:latin typeface="Gotham Medium" panose="02000604030000020004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77728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br>
              <a:rPr lang="en-US" sz="4000" dirty="0">
                <a:solidFill>
                  <a:srgbClr val="112334"/>
                </a:solidFill>
                <a:latin typeface="Gotham Medium" panose="02000604030000020004" pitchFamily="2" charset="0"/>
              </a:rPr>
            </a:br>
            <a:br>
              <a:rPr lang="en-US" sz="4000" dirty="0">
                <a:solidFill>
                  <a:srgbClr val="112334"/>
                </a:solidFill>
                <a:latin typeface="Gotham Medium" panose="02000604030000020004" pitchFamily="2" charset="0"/>
              </a:rPr>
            </a:br>
            <a:r>
              <a:rPr lang="en-US" sz="4000" dirty="0">
                <a:solidFill>
                  <a:srgbClr val="112334"/>
                </a:solidFill>
                <a:latin typeface="Gotham Medium" panose="02000604030000020004" pitchFamily="2" charset="0"/>
              </a:rPr>
              <a:t>CONCLUSION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             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	    (1874-1965)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669" y="1690688"/>
            <a:ext cx="7626960" cy="320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81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118" y="4091623"/>
            <a:ext cx="1593972" cy="635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496" y="2111614"/>
            <a:ext cx="2335642" cy="69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262" y="5658841"/>
            <a:ext cx="295275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Presented by: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653" y="1027906"/>
            <a:ext cx="10515600" cy="46794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Steve Bell                                                	Brendan P. Kelleher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Steve Bell Communications                   	Harris Beach </a:t>
            </a:r>
            <a:r>
              <a:rPr lang="en-US" dirty="0" err="1"/>
              <a:t>PLLC</a:t>
            </a:r>
            <a:r>
              <a:rPr lang="en-US" dirty="0"/>
              <a:t>                   	 </a:t>
            </a:r>
            <a:r>
              <a:rPr lang="en-US" sz="2000" dirty="0"/>
              <a:t>steve@stevebellcommunications.com</a:t>
            </a:r>
            <a:r>
              <a:rPr lang="en-US" dirty="0"/>
              <a:t> 		</a:t>
            </a:r>
            <a:r>
              <a:rPr lang="en-US" sz="2000" dirty="0"/>
              <a:t>Bkelleher@harrisbeach.com </a:t>
            </a:r>
            <a:r>
              <a:rPr lang="en-US" dirty="0"/>
              <a:t>				    	 </a:t>
            </a:r>
            <a:r>
              <a:rPr lang="en-US" sz="1600" dirty="0"/>
              <a:t>	</a:t>
            </a:r>
            <a:r>
              <a:rPr lang="en-US" dirty="0"/>
              <a:t>						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Nicholas </a:t>
            </a:r>
            <a:r>
              <a:rPr lang="en-US" dirty="0" err="1"/>
              <a:t>Filipowski</a:t>
            </a:r>
            <a:r>
              <a:rPr lang="en-US" dirty="0"/>
              <a:t>                                       	Karl W. Kristoff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Williamsville Central School District   	Hodgson Russ LLP</a:t>
            </a:r>
          </a:p>
          <a:p>
            <a:pPr marL="0" indent="0">
              <a:buNone/>
            </a:pPr>
            <a:r>
              <a:rPr lang="en-US" sz="2000" dirty="0"/>
              <a:t>NFILIPOWSKI@williamsvillek12.org			kkristoff@hodgonruss.com</a:t>
            </a:r>
          </a:p>
          <a:p>
            <a:pPr marL="0" indent="0">
              <a:spcBef>
                <a:spcPts val="5400"/>
              </a:spcBef>
              <a:buNone/>
            </a:pPr>
            <a:r>
              <a:rPr lang="en-US" dirty="0"/>
              <a:t>                                        Lou Petrucci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                                        President, Buffalo Board of Education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			   </a:t>
            </a:r>
            <a:r>
              <a:rPr lang="en-US" sz="2100" dirty="0"/>
              <a:t>LPetrucci@buffaloschools.org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15" y="1154701"/>
            <a:ext cx="2389839" cy="23898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600" y="4019830"/>
            <a:ext cx="1809524" cy="455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9262" y="3938878"/>
            <a:ext cx="1095238" cy="5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24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PREPARE FOR THEM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a plan that is reviewed and updated regularly.</a:t>
            </a:r>
          </a:p>
          <a:p>
            <a:r>
              <a:rPr lang="en-US" dirty="0"/>
              <a:t>Make sure that staff is familiar with the district plan at all levels.</a:t>
            </a:r>
          </a:p>
          <a:p>
            <a:r>
              <a:rPr lang="en-US" dirty="0"/>
              <a:t>Conduct training so that your district plan is well executed when it needs to be.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723" y="3692614"/>
            <a:ext cx="3485050" cy="27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92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COMMUNICATION IS IMPORTANT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Presume everyone has a cellphone and a social media account.</a:t>
            </a:r>
          </a:p>
          <a:p>
            <a:r>
              <a:rPr lang="en-US" dirty="0"/>
              <a:t>You will not have the luxury of time to respond as many social media platforms allow for live broadcast of events.</a:t>
            </a:r>
          </a:p>
          <a:p>
            <a:r>
              <a:rPr lang="en-US" dirty="0"/>
              <a:t>If you let a communication vacuum exist, someone other than the school or the district will fill it.</a:t>
            </a:r>
          </a:p>
          <a:p>
            <a:r>
              <a:rPr lang="en-US" dirty="0"/>
              <a:t>If let alone, a crisis will grow and become more difficult to control.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731" y="4650765"/>
            <a:ext cx="2743566" cy="14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25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TODAY’S PANEL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Steve Bell- Steve Bell Communications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Nicholas </a:t>
            </a:r>
            <a:r>
              <a:rPr lang="en-US" dirty="0" err="1"/>
              <a:t>Filipowski</a:t>
            </a:r>
            <a:r>
              <a:rPr lang="en-US" dirty="0"/>
              <a:t>- Williamsville Central School District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Brendan P. Kelleher-Harris Beach </a:t>
            </a:r>
            <a:r>
              <a:rPr lang="en-US" dirty="0" err="1"/>
              <a:t>PLLC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Karl W, Kristoff- Hodgson Russ LLP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Lou Petrucci- President, Buffalo Board of Education and Park District Representative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96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THE TWO PRONG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Gotham Medium"/>
              </a:rPr>
              <a:t>Every crisis is a balance between the legal and the practical.</a:t>
            </a:r>
          </a:p>
          <a:p>
            <a:r>
              <a:rPr lang="en-US" dirty="0">
                <a:latin typeface="Gotham Medium"/>
              </a:rPr>
              <a:t>Your counsel will want you to say as little as possible to protect the district. This most likely will not be a viable option.</a:t>
            </a:r>
          </a:p>
          <a:p>
            <a:r>
              <a:rPr lang="en-US" dirty="0">
                <a:latin typeface="Gotham Medium"/>
              </a:rPr>
              <a:t>Parents, family members, the media, district staff, neighbors, local elected officials, etc. will all want information and updates.</a:t>
            </a:r>
          </a:p>
          <a:p>
            <a:r>
              <a:rPr lang="en-US" dirty="0">
                <a:latin typeface="Gotham Medium"/>
              </a:rPr>
              <a:t>This must be weighed against </a:t>
            </a:r>
            <a:r>
              <a:rPr lang="en-US" dirty="0" err="1">
                <a:latin typeface="Gotham Medium"/>
              </a:rPr>
              <a:t>HIIPA</a:t>
            </a:r>
            <a:r>
              <a:rPr lang="en-US" dirty="0">
                <a:latin typeface="Gotham Medium"/>
              </a:rPr>
              <a:t>, </a:t>
            </a:r>
            <a:r>
              <a:rPr lang="en-US" dirty="0" err="1">
                <a:latin typeface="Gotham Medium"/>
              </a:rPr>
              <a:t>FERPA</a:t>
            </a:r>
            <a:r>
              <a:rPr lang="en-US" dirty="0">
                <a:latin typeface="Gotham Medium"/>
              </a:rPr>
              <a:t>, law enforcement, future claims against the district, existing policies and procedures, etc.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115" y="5045602"/>
            <a:ext cx="2510570" cy="181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42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FB01A4-91E7-6649-BD95-1B7D0ED2BD2C}"/>
              </a:ext>
            </a:extLst>
          </p:cNvPr>
          <p:cNvSpPr/>
          <p:nvPr/>
        </p:nvSpPr>
        <p:spPr>
          <a:xfrm>
            <a:off x="0" y="-47135"/>
            <a:ext cx="12215447" cy="6858000"/>
          </a:xfrm>
          <a:prstGeom prst="rect">
            <a:avLst/>
          </a:prstGeom>
          <a:solidFill>
            <a:srgbClr val="A7A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FA1D3-125D-1D4B-88B3-EE519DF47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778" y="-433917"/>
            <a:ext cx="9144000" cy="2171579"/>
          </a:xfrm>
        </p:spPr>
        <p:txBody>
          <a:bodyPr>
            <a:normAutofit/>
          </a:bodyPr>
          <a:lstStyle/>
          <a:p>
            <a:r>
              <a:rPr lang="en-US" sz="4400" spc="300" dirty="0">
                <a:solidFill>
                  <a:schemeClr val="bg1"/>
                </a:solidFill>
                <a:latin typeface="Gotham Medium" panose="02000604030000020004" pitchFamily="2" charset="0"/>
              </a:rPr>
              <a:t>WHAT CONSTITUTES A CRISIS?</a:t>
            </a:r>
            <a:br>
              <a:rPr lang="en-US" sz="4400" spc="300" dirty="0">
                <a:solidFill>
                  <a:schemeClr val="bg1"/>
                </a:solidFill>
                <a:latin typeface="Gotham Medium" panose="02000604030000020004" pitchFamily="2" charset="0"/>
              </a:rPr>
            </a:br>
            <a:r>
              <a:rPr lang="en-US" sz="2000" spc="300" dirty="0">
                <a:solidFill>
                  <a:schemeClr val="bg1"/>
                </a:solidFill>
                <a:latin typeface="Gotham Medium" panose="02000604030000020004" pitchFamily="2" charset="0"/>
              </a:rPr>
              <a:t> A CRISIS HAS MULTIPLE IMPACTS, INTERNALLY AND EXTERNALLY</a:t>
            </a:r>
            <a:endParaRPr lang="en-US" sz="4400" spc="300" dirty="0">
              <a:solidFill>
                <a:schemeClr val="bg1"/>
              </a:solidFill>
              <a:latin typeface="Gotham Medium" panose="0200060403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E0572A-27FB-46CD-A48C-FD30EA75D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933" y="1976639"/>
            <a:ext cx="2511770" cy="251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EFB4C1-BB2A-CD36-EDB7-CAF94AB8F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879" y="1945152"/>
            <a:ext cx="6606254" cy="465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6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4B99-30B1-A543-A8E3-291D86B7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10" y="41567"/>
            <a:ext cx="10147028" cy="108398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WHAT IS AN ORGANIZATIONAL CRISIS?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F3FE-D9B5-BB4E-A817-D3B17CC5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10" y="1060164"/>
            <a:ext cx="4969926" cy="4334898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Any event that interrupts normal operations, and simultaneously threatens your reputation.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It prevents ‘business as usual.’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Real crises come with big potential impacts. Loss of sales; damaged recruiting; fundraising fall off; loss of loyalty; mistrust.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Gotham 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A552-BFAF-7248-97BF-1258547CFC44}"/>
              </a:ext>
            </a:extLst>
          </p:cNvPr>
          <p:cNvSpPr txBox="1"/>
          <p:nvPr/>
        </p:nvSpPr>
        <p:spPr>
          <a:xfrm>
            <a:off x="7268135" y="3304286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Medium" panose="02000604030000020004" pitchFamily="2" charset="0"/>
              </a:rPr>
              <a:t>PHOTO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01085-EC3D-E3CC-7690-2F752A3A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076" y="1310795"/>
            <a:ext cx="5978603" cy="398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02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4B99-30B1-A543-A8E3-291D86B77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10" y="469714"/>
            <a:ext cx="6832709" cy="1829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112334"/>
                </a:solidFill>
                <a:latin typeface="Gotham Medium" panose="02000604030000020004" pitchFamily="2" charset="0"/>
              </a:rPr>
              <a:t>WHAT TRIGGERS A CRISIS IS NOT AS IMPORTANT AS THE RESPONSE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7F3FE-D9B5-BB4E-A817-D3B17CC5F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10" y="2251587"/>
            <a:ext cx="6409922" cy="4136699"/>
          </a:xfrm>
        </p:spPr>
        <p:txBody>
          <a:bodyPr>
            <a:no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Superintendent firing; factory explosion; ransomware; CEO embezzlement; product recall.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What you do about it matters. How fast? How effective? How transparent? How do you maintain trust?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Gotham Light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A552-BFAF-7248-97BF-1258547CFC44}"/>
              </a:ext>
            </a:extLst>
          </p:cNvPr>
          <p:cNvSpPr txBox="1"/>
          <p:nvPr/>
        </p:nvSpPr>
        <p:spPr>
          <a:xfrm>
            <a:off x="7268135" y="3304286"/>
            <a:ext cx="174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Medium" panose="02000604030000020004" pitchFamily="2" charset="0"/>
              </a:rPr>
              <a:t>PHOTO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260924-E5F5-4124-A60E-7C21E0F98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621" y="641289"/>
            <a:ext cx="3696780" cy="22070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C3D351-801D-411A-A08B-C36CB253E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830" y="3225628"/>
            <a:ext cx="3556845" cy="249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216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1510</Words>
  <Application>Microsoft Office PowerPoint</Application>
  <PresentationFormat>Widescreen</PresentationFormat>
  <Paragraphs>187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Gotham Light</vt:lpstr>
      <vt:lpstr>Gotham Medium</vt:lpstr>
      <vt:lpstr>Symbol</vt:lpstr>
      <vt:lpstr>Office Theme</vt:lpstr>
      <vt:lpstr>     WORKING WITH THE MEDIA WHILE IN CRISIS MODE   WNY Education Law Conference August 3, 2022 </vt:lpstr>
      <vt:lpstr>CRISES HAPPEN</vt:lpstr>
      <vt:lpstr>PREPARE FOR THEM</vt:lpstr>
      <vt:lpstr>COMMUNICATION IS IMPORTANT</vt:lpstr>
      <vt:lpstr>TODAY’S PANEL</vt:lpstr>
      <vt:lpstr>THE TWO PRONG APPROACH</vt:lpstr>
      <vt:lpstr>WHAT CONSTITUTES A CRISIS?  A CRISIS HAS MULTIPLE IMPACTS, INTERNALLY AND EXTERNALLY</vt:lpstr>
      <vt:lpstr>WHAT IS AN ORGANIZATIONAL CRISIS? </vt:lpstr>
      <vt:lpstr>WHAT TRIGGERS A CRISIS IS NOT AS IMPORTANT AS THE RESPONSE </vt:lpstr>
      <vt:lpstr>YOUR CRISIS MANAGEMENT RESPONSIBILITY</vt:lpstr>
      <vt:lpstr>RULE 1: IF BAD NEWS IS GOING TO COME OUT ANYWAY, YOU SHOULD RELEASE IT ALL, PROACTIVELY AND PREEMPTIVELY</vt:lpstr>
      <vt:lpstr>RULE 2: SHARE BAD NEWS WITH FRIENDS FIRST </vt:lpstr>
      <vt:lpstr>RULE 3: TAKE ALL YOUR HITS IN ONE ROUND</vt:lpstr>
      <vt:lpstr>RULE 4: ANSWER TOUGH QUESTIONS BEFORE THEY’RE ASKED OR BE READY TO ANSWER THEM FULLY</vt:lpstr>
      <vt:lpstr>RULE 5: FACTS DISSOLVE RUMORS AND SPECULATION</vt:lpstr>
      <vt:lpstr>THE FLIP SIDE OF FACTS FAST? THE THREE D’s</vt:lpstr>
      <vt:lpstr>BELIEFS</vt:lpstr>
      <vt:lpstr>BELIEFS AND RELATIONSHIPS</vt:lpstr>
      <vt:lpstr>HAVE A PLAN</vt:lpstr>
      <vt:lpstr>LEGAL CONCERNS ABOUT PUBLIC COMMENTS</vt:lpstr>
      <vt:lpstr>Some People’s Inherent Distrust of Media May Impact Message / Method Used to Communicate that Message </vt:lpstr>
      <vt:lpstr>SOME DO’S</vt:lpstr>
      <vt:lpstr>SOME DON’TS</vt:lpstr>
      <vt:lpstr>SHOULD YOUR ATTORNEY BE THE SPOKESPERSON?</vt:lpstr>
      <vt:lpstr>  CONCLUSION   </vt:lpstr>
      <vt:lpstr>Presented by: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CONFRONTING THE MEDIA WHILE IN CRISIS MODE   WNY Education Law Conference August 3, 2022</dc:title>
  <dc:creator>Lowrey, David</dc:creator>
  <cp:lastModifiedBy>Beier, Susan</cp:lastModifiedBy>
  <cp:revision>7</cp:revision>
  <cp:lastPrinted>2022-07-12T15:29:33Z</cp:lastPrinted>
  <dcterms:created xsi:type="dcterms:W3CDTF">1900-01-01T05:00:00Z</dcterms:created>
  <dcterms:modified xsi:type="dcterms:W3CDTF">2022-07-19T13:16:40Z</dcterms:modified>
</cp:coreProperties>
</file>